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9" r:id="rId4"/>
    <p:sldId id="269" r:id="rId5"/>
    <p:sldId id="260" r:id="rId6"/>
    <p:sldId id="258" r:id="rId7"/>
    <p:sldId id="271" r:id="rId8"/>
    <p:sldId id="270" r:id="rId9"/>
    <p:sldId id="272" r:id="rId10"/>
    <p:sldId id="268" r:id="rId11"/>
    <p:sldId id="261" r:id="rId12"/>
    <p:sldId id="262" r:id="rId13"/>
    <p:sldId id="263" r:id="rId14"/>
    <p:sldId id="264" r:id="rId15"/>
    <p:sldId id="265" r:id="rId16"/>
    <p:sldId id="273" r:id="rId17"/>
    <p:sldId id="266" r:id="rId18"/>
    <p:sldId id="274" r:id="rId19"/>
    <p:sldId id="275" r:id="rId20"/>
    <p:sldId id="267" r:id="rId21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 snapToGrid="0">
      <p:cViewPr varScale="1">
        <p:scale>
          <a:sx n="82" d="100"/>
          <a:sy n="82" d="100"/>
        </p:scale>
        <p:origin x="1037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6EBA09F5-4C02-483E-9E65-A4FA3973BA1B}" type="datetimeFigureOut">
              <a:rPr lang="he-IL" smtClean="0"/>
              <a:t>כ"ח/סיון/תשפ"ב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01494EB3-858F-4511-93EE-BBA9A5685E5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95767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94EB3-858F-4511-93EE-BBA9A5685E53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49670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94EB3-858F-4511-93EE-BBA9A5685E53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82859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94EB3-858F-4511-93EE-BBA9A5685E53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48506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AE8369C-E6F3-C378-153A-75E81BAD13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24A4B757-B401-E1DB-4A0E-A079D72A4D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7CE634D6-342E-8A69-162A-2CDEBE522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60492-2F97-414D-A17E-2DF4265606DC}" type="datetimeFigureOut">
              <a:rPr lang="he-IL" smtClean="0"/>
              <a:t>כ"ח/סיון/תשפ"ב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38AAE18-9729-30DA-F0DB-B229CA53E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10BAC39-4FD0-5D2D-5F94-AE47E40A6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737A6-62EA-4A5A-8F40-AE3305261ED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44277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AC4E817-9203-E3B6-2B42-E463BA352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61017F30-8517-95EF-FB8B-688AB4598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2A1DDF8-94BC-EB4B-7A9B-F2E14D6A7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60492-2F97-414D-A17E-2DF4265606DC}" type="datetimeFigureOut">
              <a:rPr lang="he-IL" smtClean="0"/>
              <a:t>כ"ח/סיון/תשפ"ב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C4452F8-546B-6417-B9CA-9B084C721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0C08F41-ACCE-1C60-45D2-2625D05D4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737A6-62EA-4A5A-8F40-AE3305261ED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62979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27A12DF9-1C5E-C030-27E2-F690296CC9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BA039024-E222-4F74-9010-6B6F0BE1DF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75987A25-1CBE-D8FC-30E1-0922D717B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60492-2F97-414D-A17E-2DF4265606DC}" type="datetimeFigureOut">
              <a:rPr lang="he-IL" smtClean="0"/>
              <a:t>כ"ח/סיון/תשפ"ב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AAC9EF2-B4C6-D19C-A075-24C038DF3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D3985FC-3AF0-0A41-C6BA-D1D4BA076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737A6-62EA-4A5A-8F40-AE3305261ED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1960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7ABFED5-D757-6F33-6DF4-B48512275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A7EA2F7-FAAC-8E57-FF9F-25422A496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9DBD0B4-8985-902F-6D80-F6118C409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60492-2F97-414D-A17E-2DF4265606DC}" type="datetimeFigureOut">
              <a:rPr lang="he-IL" smtClean="0"/>
              <a:t>כ"ח/סיון/תשפ"ב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A725263-196E-FD63-3AF4-99FF8A37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5D1F051-546E-FDF1-CC64-C7CA43537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737A6-62EA-4A5A-8F40-AE3305261ED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54948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380B77C-5971-0819-FC0E-B6D2B5AA7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EA2731DC-EFEB-4148-8283-F0F6FAD17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80364FC-C08A-3DAD-9D63-EB8DCDB35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60492-2F97-414D-A17E-2DF4265606DC}" type="datetimeFigureOut">
              <a:rPr lang="he-IL" smtClean="0"/>
              <a:t>כ"ח/סיון/תשפ"ב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3ADBC2C-6D1E-C9EA-77ED-12DB9059B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53D4B0D-459C-F120-A137-552939128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737A6-62EA-4A5A-8F40-AE3305261ED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63837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F346DF6-4D8E-B224-AE50-B2F0EAC8D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F12D1FD-7ABA-F6C8-AC28-7035A621FA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523C285F-6C08-CC00-252F-741476E2D2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2D9E0D83-3BC0-71BC-B231-D084977E3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60492-2F97-414D-A17E-2DF4265606DC}" type="datetimeFigureOut">
              <a:rPr lang="he-IL" smtClean="0"/>
              <a:t>כ"ח/סיון/תשפ"ב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804B496E-12B4-CB56-5824-2E15E6D73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7C61CD64-BB3E-071E-88A5-B7ED2B1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737A6-62EA-4A5A-8F40-AE3305261ED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70952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DDDD30D-B59B-7DFE-60E7-B276DA6BE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0F3424B1-5AAF-117A-0E2D-666F3E62D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F1E19C4C-6921-80F4-C4F6-4403ABEF2B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4E73934E-1742-E2AA-8DCC-B3494A973D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6D924268-716C-5FF6-44C3-39B9FC5EDC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58ECDB10-7559-DFB9-0A2F-B3551E872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60492-2F97-414D-A17E-2DF4265606DC}" type="datetimeFigureOut">
              <a:rPr lang="he-IL" smtClean="0"/>
              <a:t>כ"ח/סיון/תשפ"ב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8310FECA-A278-379D-5A98-4541ECA26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8C835080-E57A-21EC-684B-1DB2B9321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737A6-62EA-4A5A-8F40-AE3305261ED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60275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3A44842-753A-CC25-DB2D-C86F6C6BA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F861B5E6-F0FE-58AC-50E0-3111450C2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60492-2F97-414D-A17E-2DF4265606DC}" type="datetimeFigureOut">
              <a:rPr lang="he-IL" smtClean="0"/>
              <a:t>כ"ח/סיון/תשפ"ב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2B6C639D-E48D-3963-60AE-6184563CF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13696503-53D4-4576-2483-1E9F06F5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737A6-62EA-4A5A-8F40-AE3305261ED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21379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D042D335-9020-7E13-4EE9-5547E3AF5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60492-2F97-414D-A17E-2DF4265606DC}" type="datetimeFigureOut">
              <a:rPr lang="he-IL" smtClean="0"/>
              <a:t>כ"ח/סיון/תשפ"ב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185F11F3-7965-8094-CE1E-6C54D0EEB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4CC9B200-1902-EBE4-396E-E4238240D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737A6-62EA-4A5A-8F40-AE3305261ED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64048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6935CE1-0590-F0D9-AAE3-B57E241A9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15EE33A-8886-5DC6-542C-93563C8D8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25E1458D-5BDF-CEB7-E83C-B6D4B28374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4EC96A18-0FB8-5EE4-7693-50D54C4FF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60492-2F97-414D-A17E-2DF4265606DC}" type="datetimeFigureOut">
              <a:rPr lang="he-IL" smtClean="0"/>
              <a:t>כ"ח/סיון/תשפ"ב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8C1209C4-1C2A-E59D-BE10-4316535F7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11B509E7-835A-F049-2ED3-36F630A35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737A6-62EA-4A5A-8F40-AE3305261ED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69758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3F770EB-E88C-A85B-1B45-2D1578C5F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05939416-0112-A285-966D-45A2357BB2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51481337-A752-3C64-4A87-C985BB71D7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052156F9-59D6-AB23-15AE-EF9A96A72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60492-2F97-414D-A17E-2DF4265606DC}" type="datetimeFigureOut">
              <a:rPr lang="he-IL" smtClean="0"/>
              <a:t>כ"ח/סיון/תשפ"ב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58418038-201C-A2F9-7AF9-11BD329D8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18309AED-48D3-E5EA-83A6-9B533E949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737A6-62EA-4A5A-8F40-AE3305261ED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93948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812924C4-85FC-8556-8422-F1752A4CA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24DF05F2-3E62-712A-6D1F-5ACF0B227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4CCB36D-AEEB-DF06-E012-4AF93B9500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260492-2F97-414D-A17E-2DF4265606DC}" type="datetimeFigureOut">
              <a:rPr lang="he-IL" smtClean="0"/>
              <a:t>כ"ח/סיון/תשפ"ב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B1B4AD0-F776-D158-122E-D0BBBD113F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79EFDCA-E860-7C1A-EB94-FEEC982173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7737A6-62EA-4A5A-8F40-AE3305261ED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3931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bestxififaanalysisproject.000webhostapp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jpeg"/><Relationship Id="rId7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8.jpeg"/><Relationship Id="rId3" Type="http://schemas.openxmlformats.org/officeDocument/2006/relationships/image" Target="../media/image38.jpg"/><Relationship Id="rId7" Type="http://schemas.openxmlformats.org/officeDocument/2006/relationships/image" Target="../media/image42.jpeg"/><Relationship Id="rId12" Type="http://schemas.openxmlformats.org/officeDocument/2006/relationships/image" Target="../media/image4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11" Type="http://schemas.openxmlformats.org/officeDocument/2006/relationships/image" Target="../media/image46.jpeg"/><Relationship Id="rId5" Type="http://schemas.openxmlformats.org/officeDocument/2006/relationships/image" Target="../media/image40.jpeg"/><Relationship Id="rId10" Type="http://schemas.openxmlformats.org/officeDocument/2006/relationships/image" Target="../media/image45.jpeg"/><Relationship Id="rId4" Type="http://schemas.openxmlformats.org/officeDocument/2006/relationships/image" Target="../media/image39.jpeg"/><Relationship Id="rId9" Type="http://schemas.openxmlformats.org/officeDocument/2006/relationships/image" Target="../media/image44.jpeg"/><Relationship Id="rId14" Type="http://schemas.openxmlformats.org/officeDocument/2006/relationships/image" Target="../media/image4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world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ikipedia.org/" TargetMode="External"/><Relationship Id="rId4" Type="http://schemas.openxmlformats.org/officeDocument/2006/relationships/hyperlink" Target="https://sofifa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תמונה שמכילה טבע, שמי הלילה&#10;&#10;התיאור נוצר באופן אוטומטי">
            <a:extLst>
              <a:ext uri="{FF2B5EF4-FFF2-40B4-BE49-F238E27FC236}">
                <a16:creationId xmlns:a16="http://schemas.microsoft.com/office/drawing/2014/main" id="{3271FB0B-CE8F-8069-78F6-B7163620701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9BDF7DD0-7190-9F1B-3788-B12A2415928D}"/>
              </a:ext>
            </a:extLst>
          </p:cNvPr>
          <p:cNvSpPr txBox="1"/>
          <p:nvPr/>
        </p:nvSpPr>
        <p:spPr>
          <a:xfrm>
            <a:off x="2052221" y="1376039"/>
            <a:ext cx="8087557" cy="14465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FIFA</a:t>
            </a:r>
            <a:r>
              <a:rPr lang="en-US" sz="4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en-US" sz="4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Science Project</a:t>
            </a:r>
            <a:endParaRPr lang="he-IL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C8CB849C-C21D-0A51-3516-8FB088AD9F32}"/>
              </a:ext>
            </a:extLst>
          </p:cNvPr>
          <p:cNvSpPr txBox="1"/>
          <p:nvPr/>
        </p:nvSpPr>
        <p:spPr>
          <a:xfrm>
            <a:off x="5078028" y="3429000"/>
            <a:ext cx="3142694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Omer Norman</a:t>
            </a:r>
            <a:b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rtl="0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Yarin Rahamim</a:t>
            </a:r>
          </a:p>
          <a:p>
            <a:pPr algn="l" rtl="0"/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rtl="0"/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rtl="0"/>
            <a:endParaRPr lang="he-IL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F814C19B-CF75-FCBF-989F-EBE8FF778615}"/>
              </a:ext>
            </a:extLst>
          </p:cNvPr>
          <p:cNvSpPr txBox="1"/>
          <p:nvPr/>
        </p:nvSpPr>
        <p:spPr>
          <a:xfrm>
            <a:off x="1949115" y="4860160"/>
            <a:ext cx="829376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Website Project Link: </a:t>
            </a:r>
            <a:r>
              <a:rPr lang="en-US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https://bestxififaanalysisproject.000webhostapp.com/</a:t>
            </a:r>
            <a:endParaRPr lang="en-US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104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D31B02D5-C4AC-3BEA-01BD-E7DF50347D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02" r="1" b="8225"/>
          <a:stretch/>
        </p:blipFill>
        <p:spPr>
          <a:xfrm rot="21600000">
            <a:off x="1028179" y="1874097"/>
            <a:ext cx="5478298" cy="263210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תמונה 6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EC1C95D6-CAF4-79AC-258E-5B254B8DE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740" y="3650040"/>
            <a:ext cx="4016162" cy="262568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A0C6B238-34FB-4050-4128-24D89D6774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655" y="561210"/>
            <a:ext cx="4180332" cy="2708179"/>
          </a:xfrm>
          <a:prstGeom prst="rect">
            <a:avLst/>
          </a:prstGeom>
        </p:spPr>
      </p:pic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A06154C3-E4E8-4E02-86DB-CFA3EF1E8329}"/>
              </a:ext>
            </a:extLst>
          </p:cNvPr>
          <p:cNvSpPr txBox="1"/>
          <p:nvPr/>
        </p:nvSpPr>
        <p:spPr>
          <a:xfrm>
            <a:off x="1977714" y="940144"/>
            <a:ext cx="374044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Top 5 Leagues In Europe</a:t>
            </a:r>
            <a:endParaRPr lang="he-IL" sz="2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56197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תמונה שמכילה דשא, חוץ&#10;&#10;התיאור נוצר באופן אוטומטי">
            <a:extLst>
              <a:ext uri="{FF2B5EF4-FFF2-40B4-BE49-F238E27FC236}">
                <a16:creationId xmlns:a16="http://schemas.microsoft.com/office/drawing/2014/main" id="{2F62AA53-BD8F-E874-89BF-46C656EEA2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1230333" y="643467"/>
            <a:ext cx="4522133" cy="2543217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תמונה 8">
            <a:extLst>
              <a:ext uri="{FF2B5EF4-FFF2-40B4-BE49-F238E27FC236}">
                <a16:creationId xmlns:a16="http://schemas.microsoft.com/office/drawing/2014/main" id="{D7B9F200-F0A1-F0E7-FC46-917E8712B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214" y="670101"/>
            <a:ext cx="5596520" cy="2790825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4EBE0A85-F3E4-81BC-8790-25BB52C4E8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822" y="3733463"/>
            <a:ext cx="4522132" cy="2672331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7A83E518-FFD4-7DEE-6AC7-6030CB4869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214" y="3573662"/>
            <a:ext cx="5674670" cy="2948559"/>
          </a:xfrm>
          <a:prstGeom prst="rect">
            <a:avLst/>
          </a:prstGeom>
        </p:spPr>
      </p:pic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C7EF10A9-ACBE-724B-812F-BB3546A9DE3C}"/>
              </a:ext>
            </a:extLst>
          </p:cNvPr>
          <p:cNvSpPr txBox="1"/>
          <p:nvPr/>
        </p:nvSpPr>
        <p:spPr>
          <a:xfrm>
            <a:off x="6981825" y="284276"/>
            <a:ext cx="4410075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Before Prediction</a:t>
            </a:r>
            <a:endParaRPr lang="he-IL" sz="1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5FA7EEAF-7BF8-60D5-0FA8-CC9D6F94580F}"/>
              </a:ext>
            </a:extLst>
          </p:cNvPr>
          <p:cNvSpPr txBox="1"/>
          <p:nvPr/>
        </p:nvSpPr>
        <p:spPr>
          <a:xfrm>
            <a:off x="1286361" y="3397874"/>
            <a:ext cx="4410075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After Prediction</a:t>
            </a:r>
            <a:endParaRPr lang="he-IL" sz="14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תיבת טקסט 22">
            <a:extLst>
              <a:ext uri="{FF2B5EF4-FFF2-40B4-BE49-F238E27FC236}">
                <a16:creationId xmlns:a16="http://schemas.microsoft.com/office/drawing/2014/main" id="{3E4CB61D-3DE0-470B-49D9-F50FA55C9DEC}"/>
              </a:ext>
            </a:extLst>
          </p:cNvPr>
          <p:cNvSpPr txBox="1"/>
          <p:nvPr/>
        </p:nvSpPr>
        <p:spPr>
          <a:xfrm>
            <a:off x="4437992" y="26503"/>
            <a:ext cx="374044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Goalkeepers</a:t>
            </a:r>
            <a:endParaRPr lang="he-IL" sz="2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003238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תמונה 8">
            <a:extLst>
              <a:ext uri="{FF2B5EF4-FFF2-40B4-BE49-F238E27FC236}">
                <a16:creationId xmlns:a16="http://schemas.microsoft.com/office/drawing/2014/main" id="{3F7BA218-82CA-9873-278F-1C7179485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05949"/>
            <a:ext cx="3278292" cy="2499697"/>
          </a:xfrm>
          <a:prstGeom prst="rect">
            <a:avLst/>
          </a:prstGeom>
        </p:spPr>
      </p:pic>
      <p:pic>
        <p:nvPicPr>
          <p:cNvPr id="16" name="תמונה 15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9689E90E-3298-A694-3054-8A1718DB1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243" y="830772"/>
            <a:ext cx="3740443" cy="2437365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1E602074-14BF-2E0A-FF06-E25F208CC4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895" y="3665329"/>
            <a:ext cx="3239769" cy="2470323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14B3B71E-11F7-EEFB-23FF-33B8E98D84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3668738"/>
            <a:ext cx="3278292" cy="2466914"/>
          </a:xfrm>
          <a:prstGeom prst="rect">
            <a:avLst/>
          </a:prstGeom>
        </p:spPr>
      </p:pic>
      <p:pic>
        <p:nvPicPr>
          <p:cNvPr id="5" name="תמונה 4" descr="תמונה שמכילה דשא, כדורגל, אדם, חוץ&#10;&#10;התיאור נוצר באופן אוטומטי">
            <a:extLst>
              <a:ext uri="{FF2B5EF4-FFF2-40B4-BE49-F238E27FC236}">
                <a16:creationId xmlns:a16="http://schemas.microsoft.com/office/drawing/2014/main" id="{04CA30E0-BB9A-BE6D-AC92-6A5FC8B397B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411" b="2379"/>
          <a:stretch/>
        </p:blipFill>
        <p:spPr>
          <a:xfrm>
            <a:off x="4224232" y="996788"/>
            <a:ext cx="3743538" cy="2105332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65FAE390-AE82-A03F-C42D-CF0002A35D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557" y="3589863"/>
            <a:ext cx="2954181" cy="2643992"/>
          </a:xfrm>
          <a:prstGeom prst="rect">
            <a:avLst/>
          </a:prstGeom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4CFA4BEF-C3F2-6583-8989-6CE237760351}"/>
              </a:ext>
            </a:extLst>
          </p:cNvPr>
          <p:cNvSpPr txBox="1"/>
          <p:nvPr/>
        </p:nvSpPr>
        <p:spPr>
          <a:xfrm>
            <a:off x="4224232" y="126052"/>
            <a:ext cx="374044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Defenders</a:t>
            </a:r>
            <a:endParaRPr lang="he-IL" sz="2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9" name="מחבר ישר 18">
            <a:extLst>
              <a:ext uri="{FF2B5EF4-FFF2-40B4-BE49-F238E27FC236}">
                <a16:creationId xmlns:a16="http://schemas.microsoft.com/office/drawing/2014/main" id="{4D3068AA-723C-9B1A-6B4C-2B2590AC031D}"/>
              </a:ext>
            </a:extLst>
          </p:cNvPr>
          <p:cNvCxnSpPr/>
          <p:nvPr/>
        </p:nvCxnSpPr>
        <p:spPr>
          <a:xfrm>
            <a:off x="8114190" y="495384"/>
            <a:ext cx="0" cy="5738471"/>
          </a:xfrm>
          <a:prstGeom prst="line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B8945139-7D0E-E321-A196-9FF8C5A20DF5}"/>
              </a:ext>
            </a:extLst>
          </p:cNvPr>
          <p:cNvSpPr txBox="1"/>
          <p:nvPr/>
        </p:nvSpPr>
        <p:spPr>
          <a:xfrm>
            <a:off x="2051537" y="3244334"/>
            <a:ext cx="374044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After Prediction</a:t>
            </a:r>
            <a:endParaRPr lang="he-IL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2A8AA7D1-DBE3-DA32-7A56-7104078B4B65}"/>
              </a:ext>
            </a:extLst>
          </p:cNvPr>
          <p:cNvSpPr txBox="1"/>
          <p:nvPr/>
        </p:nvSpPr>
        <p:spPr>
          <a:xfrm>
            <a:off x="8422643" y="463118"/>
            <a:ext cx="374044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Before Prediction</a:t>
            </a:r>
            <a:endParaRPr lang="he-IL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314349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תמונה 17">
            <a:extLst>
              <a:ext uri="{FF2B5EF4-FFF2-40B4-BE49-F238E27FC236}">
                <a16:creationId xmlns:a16="http://schemas.microsoft.com/office/drawing/2014/main" id="{4FD09CBB-0785-23AC-8B09-1859DC718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46927"/>
            <a:ext cx="3278292" cy="2417740"/>
          </a:xfrm>
          <a:prstGeom prst="rect">
            <a:avLst/>
          </a:prstGeom>
        </p:spPr>
      </p:pic>
      <p:pic>
        <p:nvPicPr>
          <p:cNvPr id="22" name="תמונה 21">
            <a:extLst>
              <a:ext uri="{FF2B5EF4-FFF2-40B4-BE49-F238E27FC236}">
                <a16:creationId xmlns:a16="http://schemas.microsoft.com/office/drawing/2014/main" id="{DD283D23-DAC4-A9A2-5834-D0F29AC1EC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115" y="3705045"/>
            <a:ext cx="3239769" cy="2413627"/>
          </a:xfrm>
          <a:prstGeom prst="rect">
            <a:avLst/>
          </a:prstGeom>
        </p:spPr>
      </p:pic>
      <p:pic>
        <p:nvPicPr>
          <p:cNvPr id="20" name="תמונה 19">
            <a:extLst>
              <a:ext uri="{FF2B5EF4-FFF2-40B4-BE49-F238E27FC236}">
                <a16:creationId xmlns:a16="http://schemas.microsoft.com/office/drawing/2014/main" id="{E3D37911-3540-68DA-FEAC-A0D8900E96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3697423"/>
            <a:ext cx="3278292" cy="2409544"/>
          </a:xfrm>
          <a:prstGeom prst="rect">
            <a:avLst/>
          </a:prstGeom>
        </p:spPr>
      </p:pic>
      <p:pic>
        <p:nvPicPr>
          <p:cNvPr id="9" name="תמונה 8" descr="תמונה שמכילה אדם, דשא, ספורט, חוץ&#10;&#10;התיאור נוצר באופן אוטומטי">
            <a:extLst>
              <a:ext uri="{FF2B5EF4-FFF2-40B4-BE49-F238E27FC236}">
                <a16:creationId xmlns:a16="http://schemas.microsoft.com/office/drawing/2014/main" id="{85373EAF-4D25-0E29-3879-5AA05E1E29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5"/>
          <a:stretch/>
        </p:blipFill>
        <p:spPr>
          <a:xfrm>
            <a:off x="4082626" y="746926"/>
            <a:ext cx="3743538" cy="2320123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C42A51DB-933C-D452-C2CD-388A89A8CA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858" y="3589863"/>
            <a:ext cx="3766818" cy="2643992"/>
          </a:xfrm>
          <a:prstGeom prst="rect">
            <a:avLst/>
          </a:prstGeom>
        </p:spPr>
      </p:pic>
      <p:cxnSp>
        <p:nvCxnSpPr>
          <p:cNvPr id="25" name="מחבר ישר 24">
            <a:extLst>
              <a:ext uri="{FF2B5EF4-FFF2-40B4-BE49-F238E27FC236}">
                <a16:creationId xmlns:a16="http://schemas.microsoft.com/office/drawing/2014/main" id="{7FE426FB-27D3-880B-4635-6738467C6EC9}"/>
              </a:ext>
            </a:extLst>
          </p:cNvPr>
          <p:cNvCxnSpPr/>
          <p:nvPr/>
        </p:nvCxnSpPr>
        <p:spPr>
          <a:xfrm>
            <a:off x="8028465" y="495384"/>
            <a:ext cx="0" cy="5738471"/>
          </a:xfrm>
          <a:prstGeom prst="line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תיבת טקסט 25">
            <a:extLst>
              <a:ext uri="{FF2B5EF4-FFF2-40B4-BE49-F238E27FC236}">
                <a16:creationId xmlns:a16="http://schemas.microsoft.com/office/drawing/2014/main" id="{6BAEC898-5F39-A251-7BD2-CB1FE709C6F2}"/>
              </a:ext>
            </a:extLst>
          </p:cNvPr>
          <p:cNvSpPr txBox="1"/>
          <p:nvPr/>
        </p:nvSpPr>
        <p:spPr>
          <a:xfrm>
            <a:off x="8327732" y="310718"/>
            <a:ext cx="374044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Before Prediction</a:t>
            </a:r>
            <a:endParaRPr lang="he-IL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תיבת טקסט 27">
            <a:extLst>
              <a:ext uri="{FF2B5EF4-FFF2-40B4-BE49-F238E27FC236}">
                <a16:creationId xmlns:a16="http://schemas.microsoft.com/office/drawing/2014/main" id="{628F4592-7CCD-7423-2110-E90CB09564F5}"/>
              </a:ext>
            </a:extLst>
          </p:cNvPr>
          <p:cNvSpPr txBox="1"/>
          <p:nvPr/>
        </p:nvSpPr>
        <p:spPr>
          <a:xfrm>
            <a:off x="2051537" y="3244334"/>
            <a:ext cx="374044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After Prediction</a:t>
            </a:r>
            <a:endParaRPr lang="he-IL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תיבת טקסט 29">
            <a:extLst>
              <a:ext uri="{FF2B5EF4-FFF2-40B4-BE49-F238E27FC236}">
                <a16:creationId xmlns:a16="http://schemas.microsoft.com/office/drawing/2014/main" id="{189ABB1D-F3F9-FCA2-C416-908820FCC535}"/>
              </a:ext>
            </a:extLst>
          </p:cNvPr>
          <p:cNvSpPr txBox="1"/>
          <p:nvPr/>
        </p:nvSpPr>
        <p:spPr>
          <a:xfrm>
            <a:off x="4224232" y="126052"/>
            <a:ext cx="374044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Midfielders</a:t>
            </a:r>
            <a:endParaRPr lang="he-IL" sz="2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4" name="תמונה 23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EE974750-9D69-7ED2-F90E-68AD9448E2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731" y="680049"/>
            <a:ext cx="3549941" cy="248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34548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34599D8C-F15C-03E7-5CB1-5EA82EB61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47" y="730536"/>
            <a:ext cx="3348012" cy="2450523"/>
          </a:xfrm>
          <a:prstGeom prst="rect">
            <a:avLst/>
          </a:prstGeom>
        </p:spPr>
      </p:pic>
      <p:pic>
        <p:nvPicPr>
          <p:cNvPr id="5" name="תמונה 4" descr="תמונה שמכילה טקסט, אדם, עמידה, לדגמן&#10;&#10;התיאור נוצר באופן אוטומטי">
            <a:extLst>
              <a:ext uri="{FF2B5EF4-FFF2-40B4-BE49-F238E27FC236}">
                <a16:creationId xmlns:a16="http://schemas.microsoft.com/office/drawing/2014/main" id="{651A8B39-12FF-6E68-66B9-077827C332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17"/>
          <a:stretch/>
        </p:blipFill>
        <p:spPr>
          <a:xfrm>
            <a:off x="4243493" y="698707"/>
            <a:ext cx="3743538" cy="2377867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127FB1C0-6ADA-3CC8-1E53-BE8B2426B7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190" y="3657134"/>
            <a:ext cx="3277233" cy="2470323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3D6D562E-9282-A673-1620-4E381EA474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47" y="3676934"/>
            <a:ext cx="3348011" cy="2450523"/>
          </a:xfrm>
          <a:prstGeom prst="rect">
            <a:avLst/>
          </a:prstGeom>
        </p:spPr>
      </p:pic>
      <p:pic>
        <p:nvPicPr>
          <p:cNvPr id="16" name="תמונה 15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71FC3190-52D3-7C94-B8A5-673F667707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843" y="698708"/>
            <a:ext cx="3560933" cy="2643993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8F5DB3A4-C1F1-AA3E-A882-BCDC9AEBF5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392" y="3676934"/>
            <a:ext cx="3278291" cy="2643992"/>
          </a:xfrm>
          <a:prstGeom prst="rect">
            <a:avLst/>
          </a:prstGeom>
        </p:spPr>
      </p:pic>
      <p:cxnSp>
        <p:nvCxnSpPr>
          <p:cNvPr id="17" name="מחבר ישר 16">
            <a:extLst>
              <a:ext uri="{FF2B5EF4-FFF2-40B4-BE49-F238E27FC236}">
                <a16:creationId xmlns:a16="http://schemas.microsoft.com/office/drawing/2014/main" id="{681F75C7-6FC1-6036-139F-698BAF78D721}"/>
              </a:ext>
            </a:extLst>
          </p:cNvPr>
          <p:cNvCxnSpPr/>
          <p:nvPr/>
        </p:nvCxnSpPr>
        <p:spPr>
          <a:xfrm>
            <a:off x="8218965" y="476334"/>
            <a:ext cx="0" cy="5738471"/>
          </a:xfrm>
          <a:prstGeom prst="line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492DF57B-D2AE-95F1-D883-C8F5C5AE3998}"/>
              </a:ext>
            </a:extLst>
          </p:cNvPr>
          <p:cNvSpPr txBox="1"/>
          <p:nvPr/>
        </p:nvSpPr>
        <p:spPr>
          <a:xfrm>
            <a:off x="8218965" y="329376"/>
            <a:ext cx="374044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Before Prediction</a:t>
            </a:r>
            <a:endParaRPr lang="he-IL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1F3E6422-16DD-5FB9-44D4-BD3E7B279166}"/>
              </a:ext>
            </a:extLst>
          </p:cNvPr>
          <p:cNvSpPr txBox="1"/>
          <p:nvPr/>
        </p:nvSpPr>
        <p:spPr>
          <a:xfrm>
            <a:off x="2102814" y="3244334"/>
            <a:ext cx="374044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After Prediction</a:t>
            </a:r>
            <a:endParaRPr lang="he-IL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53C8B7E2-4881-7C93-7811-8CC55E8E5076}"/>
              </a:ext>
            </a:extLst>
          </p:cNvPr>
          <p:cNvSpPr txBox="1"/>
          <p:nvPr/>
        </p:nvSpPr>
        <p:spPr>
          <a:xfrm>
            <a:off x="4224232" y="126052"/>
            <a:ext cx="374044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Forwards</a:t>
            </a:r>
            <a:endParaRPr lang="he-IL" sz="2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197977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5C5C92D5-F05C-EDA7-796D-9F8A40F487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-106623"/>
            <a:ext cx="12192000" cy="699418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2" name="תמונה 11" descr="תמונה שמכילה איש, אדם, מקורה, חליפה&#10;&#10;התיאור נוצר באופן אוטומטי">
            <a:extLst>
              <a:ext uri="{FF2B5EF4-FFF2-40B4-BE49-F238E27FC236}">
                <a16:creationId xmlns:a16="http://schemas.microsoft.com/office/drawing/2014/main" id="{1C1E8E6C-5A63-A7EB-0DAA-0B9862024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430" y="1794426"/>
            <a:ext cx="956661" cy="1206230"/>
          </a:xfrm>
          <a:prstGeom prst="rect">
            <a:avLst/>
          </a:prstGeom>
        </p:spPr>
      </p:pic>
      <p:pic>
        <p:nvPicPr>
          <p:cNvPr id="14" name="תמונה 13" descr="תמונה שמכילה אדם, טניס, תחרות אתלטיקה, ספורט&#10;&#10;התיאור נוצר באופן אוטומטי">
            <a:extLst>
              <a:ext uri="{FF2B5EF4-FFF2-40B4-BE49-F238E27FC236}">
                <a16:creationId xmlns:a16="http://schemas.microsoft.com/office/drawing/2014/main" id="{CFE14007-2D3B-DB61-F66B-5FA5597BBA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710" y="3571232"/>
            <a:ext cx="956661" cy="1309079"/>
          </a:xfrm>
          <a:prstGeom prst="rect">
            <a:avLst/>
          </a:prstGeom>
        </p:spPr>
      </p:pic>
      <p:pic>
        <p:nvPicPr>
          <p:cNvPr id="16" name="תמונה 15" descr="תמונה שמכילה טקסט, איש, אדם&#10;&#10;התיאור נוצר באופן אוטומטי">
            <a:extLst>
              <a:ext uri="{FF2B5EF4-FFF2-40B4-BE49-F238E27FC236}">
                <a16:creationId xmlns:a16="http://schemas.microsoft.com/office/drawing/2014/main" id="{1E473C60-80CF-7E17-64FB-78C503CA06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730" y="2786479"/>
            <a:ext cx="956661" cy="1207982"/>
          </a:xfrm>
          <a:prstGeom prst="rect">
            <a:avLst/>
          </a:prstGeom>
        </p:spPr>
      </p:pic>
      <p:pic>
        <p:nvPicPr>
          <p:cNvPr id="18" name="תמונה 17" descr="תמונה שמכילה אדם, איש, שחקן, חוץ&#10;&#10;התיאור נוצר באופן אוטומטי">
            <a:extLst>
              <a:ext uri="{FF2B5EF4-FFF2-40B4-BE49-F238E27FC236}">
                <a16:creationId xmlns:a16="http://schemas.microsoft.com/office/drawing/2014/main" id="{02F97A99-7C88-4315-BCD1-B6ADA27005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464" y="371452"/>
            <a:ext cx="956661" cy="1198762"/>
          </a:xfrm>
          <a:prstGeom prst="rect">
            <a:avLst/>
          </a:prstGeom>
        </p:spPr>
      </p:pic>
      <p:pic>
        <p:nvPicPr>
          <p:cNvPr id="20" name="תמונה 19" descr="תמונה שמכילה אדם, שחקן, ספורט, תחרות אתלטיקה&#10;&#10;התיאור נוצר באופן אוטומטי">
            <a:extLst>
              <a:ext uri="{FF2B5EF4-FFF2-40B4-BE49-F238E27FC236}">
                <a16:creationId xmlns:a16="http://schemas.microsoft.com/office/drawing/2014/main" id="{F965788C-3454-2B5F-FDDD-FA831C2589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464" y="5104523"/>
            <a:ext cx="956661" cy="1309079"/>
          </a:xfrm>
          <a:prstGeom prst="rect">
            <a:avLst/>
          </a:prstGeom>
        </p:spPr>
      </p:pic>
      <p:pic>
        <p:nvPicPr>
          <p:cNvPr id="22" name="תמונה 21" descr="תמונה שמכילה אדם, קיר, מקורה&#10;&#10;התיאור נוצר באופן אוטומטי">
            <a:extLst>
              <a:ext uri="{FF2B5EF4-FFF2-40B4-BE49-F238E27FC236}">
                <a16:creationId xmlns:a16="http://schemas.microsoft.com/office/drawing/2014/main" id="{B2D9CB5A-79C6-D815-D5F6-EFCD29D461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44" y="2790180"/>
            <a:ext cx="956661" cy="1221917"/>
          </a:xfrm>
          <a:prstGeom prst="rect">
            <a:avLst/>
          </a:prstGeom>
        </p:spPr>
      </p:pic>
      <p:pic>
        <p:nvPicPr>
          <p:cNvPr id="24" name="תמונה 23" descr="תמונה שמכילה אדם, איש, חוץ, שחקן&#10;&#10;התיאור נוצר באופן אוטומטי">
            <a:extLst>
              <a:ext uri="{FF2B5EF4-FFF2-40B4-BE49-F238E27FC236}">
                <a16:creationId xmlns:a16="http://schemas.microsoft.com/office/drawing/2014/main" id="{7CB149FD-CBA3-5FB5-1E2B-B64A20CEAD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264" y="3994462"/>
            <a:ext cx="945427" cy="1227432"/>
          </a:xfrm>
          <a:prstGeom prst="rect">
            <a:avLst/>
          </a:prstGeom>
        </p:spPr>
      </p:pic>
      <p:pic>
        <p:nvPicPr>
          <p:cNvPr id="26" name="תמונה 25" descr="תמונה שמכילה אדם, איש, חוץ, שחקן&#10;&#10;התיאור נוצר באופן אוטומטי">
            <a:extLst>
              <a:ext uri="{FF2B5EF4-FFF2-40B4-BE49-F238E27FC236}">
                <a16:creationId xmlns:a16="http://schemas.microsoft.com/office/drawing/2014/main" id="{0E076708-56AE-6893-76A4-2E984944F8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030" y="1495615"/>
            <a:ext cx="956661" cy="1221917"/>
          </a:xfrm>
          <a:prstGeom prst="rect">
            <a:avLst/>
          </a:prstGeom>
        </p:spPr>
      </p:pic>
      <p:pic>
        <p:nvPicPr>
          <p:cNvPr id="28" name="תמונה 27">
            <a:extLst>
              <a:ext uri="{FF2B5EF4-FFF2-40B4-BE49-F238E27FC236}">
                <a16:creationId xmlns:a16="http://schemas.microsoft.com/office/drawing/2014/main" id="{18142D18-AA1E-5D46-82F0-EC1F7A8A74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279" y="371452"/>
            <a:ext cx="951043" cy="1221917"/>
          </a:xfrm>
          <a:prstGeom prst="rect">
            <a:avLst/>
          </a:prstGeom>
        </p:spPr>
      </p:pic>
      <p:pic>
        <p:nvPicPr>
          <p:cNvPr id="32" name="תמונה 31">
            <a:extLst>
              <a:ext uri="{FF2B5EF4-FFF2-40B4-BE49-F238E27FC236}">
                <a16:creationId xmlns:a16="http://schemas.microsoft.com/office/drawing/2014/main" id="{0470645B-3B60-8944-EE2B-2F1FC82813E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504" y="2786480"/>
            <a:ext cx="944386" cy="1225617"/>
          </a:xfrm>
          <a:prstGeom prst="rect">
            <a:avLst/>
          </a:prstGeom>
        </p:spPr>
      </p:pic>
      <p:sp>
        <p:nvSpPr>
          <p:cNvPr id="34" name="תיבת טקסט 33">
            <a:extLst>
              <a:ext uri="{FF2B5EF4-FFF2-40B4-BE49-F238E27FC236}">
                <a16:creationId xmlns:a16="http://schemas.microsoft.com/office/drawing/2014/main" id="{91AF8D12-6391-0DDB-5BA5-DC79743C7B6C}"/>
              </a:ext>
            </a:extLst>
          </p:cNvPr>
          <p:cNvSpPr txBox="1"/>
          <p:nvPr/>
        </p:nvSpPr>
        <p:spPr>
          <a:xfrm>
            <a:off x="0" y="2990360"/>
            <a:ext cx="1882066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Best XI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After Prediction</a:t>
            </a:r>
            <a:endParaRPr lang="he-IL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תמונה 2" descr="תמונה שמכילה אדם, איש, חוץ&#10;&#10;התיאור נוצר באופן אוטומטי">
            <a:extLst>
              <a:ext uri="{FF2B5EF4-FFF2-40B4-BE49-F238E27FC236}">
                <a16:creationId xmlns:a16="http://schemas.microsoft.com/office/drawing/2014/main" id="{DD913CC1-B4AA-FA4A-DD60-A6579D9F702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815" y="5191685"/>
            <a:ext cx="946507" cy="122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630793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36CA75-CFBF-4844-B719-8FE9EBADA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4A84B9-E564-4DD0-97F8-DBF1C460C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2382E0-0A09-46AE-B955-B911CAFE7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E75D4A-0965-4973-BE75-DECCAC9A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A599609-F5C2-4A0B-A992-913F814A6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pic>
        <p:nvPicPr>
          <p:cNvPr id="5" name="מציין מיקום תוכן 4" descr="תמונה שמכילה דשא, אצטדיון&#10;&#10;התיאור נוצר באופן אוטומטי">
            <a:extLst>
              <a:ext uri="{FF2B5EF4-FFF2-40B4-BE49-F238E27FC236}">
                <a16:creationId xmlns:a16="http://schemas.microsoft.com/office/drawing/2014/main" id="{0E538B72-EC39-94C4-6F71-A9B9A166E5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5708"/>
          <a:stretch/>
        </p:blipFill>
        <p:spPr>
          <a:xfrm>
            <a:off x="-2346" y="-2"/>
            <a:ext cx="12188932" cy="6857990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C9E91D7B-731A-0119-DC83-F4D2507FC722}"/>
              </a:ext>
            </a:extLst>
          </p:cNvPr>
          <p:cNvSpPr txBox="1"/>
          <p:nvPr/>
        </p:nvSpPr>
        <p:spPr>
          <a:xfrm>
            <a:off x="806879" y="2234958"/>
            <a:ext cx="10578241" cy="33313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 rtl="0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 Question #2</a:t>
            </a:r>
          </a:p>
          <a:p>
            <a:pPr algn="ctr" rtl="0">
              <a:lnSpc>
                <a:spcPct val="90000"/>
              </a:lnSpc>
              <a:spcAft>
                <a:spcPts val="600"/>
              </a:spcAft>
            </a:pPr>
            <a:endParaRPr lang="en-US" sz="2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 rtl="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is the age with the biggest chance to be chosen ?</a:t>
            </a:r>
          </a:p>
        </p:txBody>
      </p:sp>
    </p:spTree>
    <p:extLst>
      <p:ext uri="{BB962C8B-B14F-4D97-AF65-F5344CB8AC3E}">
        <p14:creationId xmlns:p14="http://schemas.microsoft.com/office/powerpoint/2010/main" val="3376780326"/>
      </p:ext>
    </p:extLst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2730D46F-B680-5612-2A9E-524E116795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0" cy="685800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4B3A6E0E-B5FF-05A2-5433-E903F923F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789" y="4285891"/>
            <a:ext cx="5265209" cy="2572109"/>
          </a:xfrm>
          <a:prstGeom prst="rect">
            <a:avLst/>
          </a:prstGeom>
        </p:spPr>
      </p:pic>
      <p:pic>
        <p:nvPicPr>
          <p:cNvPr id="9" name="תמונה 8" descr="תמונה שמכילה טקסט, צילום מסך, מקורה, כמה&#10;&#10;התיאור נוצר באופן אוטומטי">
            <a:extLst>
              <a:ext uri="{FF2B5EF4-FFF2-40B4-BE49-F238E27FC236}">
                <a16:creationId xmlns:a16="http://schemas.microsoft.com/office/drawing/2014/main" id="{CC8F7E06-1887-ED13-384D-A2BB11D60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53001"/>
            <a:ext cx="5265208" cy="2534004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8D9BA00D-0D6B-75A6-DA99-BD75D09CDC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5891"/>
            <a:ext cx="5265208" cy="2572109"/>
          </a:xfrm>
          <a:prstGeom prst="rect">
            <a:avLst/>
          </a:prstGeom>
        </p:spPr>
      </p:pic>
      <p:pic>
        <p:nvPicPr>
          <p:cNvPr id="17" name="תמונה 16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4B84EF5E-C606-8767-9308-0B09EF44ED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790" y="1051701"/>
            <a:ext cx="5265209" cy="2534004"/>
          </a:xfrm>
          <a:prstGeom prst="rect">
            <a:avLst/>
          </a:prstGeom>
        </p:spPr>
      </p:pic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60B1AE45-E155-6ED1-2D2D-EBC0CAEA0488}"/>
              </a:ext>
            </a:extLst>
          </p:cNvPr>
          <p:cNvSpPr txBox="1"/>
          <p:nvPr/>
        </p:nvSpPr>
        <p:spPr>
          <a:xfrm>
            <a:off x="7689171" y="3916559"/>
            <a:ext cx="3740443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31 – 36 </a:t>
            </a:r>
            <a:endParaRPr lang="he-IL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תיבת טקסט 28">
            <a:extLst>
              <a:ext uri="{FF2B5EF4-FFF2-40B4-BE49-F238E27FC236}">
                <a16:creationId xmlns:a16="http://schemas.microsoft.com/office/drawing/2014/main" id="{58D6DE11-B993-5DF2-85AB-D1B52CE58A36}"/>
              </a:ext>
            </a:extLst>
          </p:cNvPr>
          <p:cNvSpPr txBox="1"/>
          <p:nvPr/>
        </p:nvSpPr>
        <p:spPr>
          <a:xfrm>
            <a:off x="602583" y="697758"/>
            <a:ext cx="3740443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 – 25</a:t>
            </a:r>
            <a:endParaRPr lang="he-IL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תיבת טקסט 30">
            <a:extLst>
              <a:ext uri="{FF2B5EF4-FFF2-40B4-BE49-F238E27FC236}">
                <a16:creationId xmlns:a16="http://schemas.microsoft.com/office/drawing/2014/main" id="{4BFDEA3C-A5F6-6983-839A-D7122364E7EB}"/>
              </a:ext>
            </a:extLst>
          </p:cNvPr>
          <p:cNvSpPr txBox="1"/>
          <p:nvPr/>
        </p:nvSpPr>
        <p:spPr>
          <a:xfrm>
            <a:off x="7689170" y="678791"/>
            <a:ext cx="3740443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26 – 30 </a:t>
            </a:r>
            <a:endParaRPr lang="he-IL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תיבת טקסט 32">
            <a:extLst>
              <a:ext uri="{FF2B5EF4-FFF2-40B4-BE49-F238E27FC236}">
                <a16:creationId xmlns:a16="http://schemas.microsoft.com/office/drawing/2014/main" id="{4F1589C3-BEFA-FEF9-72CD-89936E5ADB29}"/>
              </a:ext>
            </a:extLst>
          </p:cNvPr>
          <p:cNvSpPr txBox="1"/>
          <p:nvPr/>
        </p:nvSpPr>
        <p:spPr>
          <a:xfrm>
            <a:off x="4225776" y="3797193"/>
            <a:ext cx="374044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Split Ages Before Prediction</a:t>
            </a:r>
            <a:endParaRPr lang="he-IL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939495"/>
      </p:ext>
    </p:extLst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2730D46F-B680-5612-2A9E-524E116795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0" cy="6858000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73DB6A18-C5D5-7233-2A4D-2DA3DDFBF2D4}"/>
              </a:ext>
            </a:extLst>
          </p:cNvPr>
          <p:cNvSpPr txBox="1"/>
          <p:nvPr/>
        </p:nvSpPr>
        <p:spPr>
          <a:xfrm>
            <a:off x="3037641" y="902012"/>
            <a:ext cx="611671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Split &amp; Average age of best XI after prediction</a:t>
            </a:r>
            <a:endParaRPr lang="he-IL" sz="20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C5A2EE64-6B59-16B3-0DEE-8AB2A2A05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499360"/>
            <a:ext cx="8798560" cy="3942846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8F97282F-E228-96D6-D9DB-A363D78A168E}"/>
              </a:ext>
            </a:extLst>
          </p:cNvPr>
          <p:cNvSpPr txBox="1"/>
          <p:nvPr/>
        </p:nvSpPr>
        <p:spPr>
          <a:xfrm>
            <a:off x="3545840" y="1615440"/>
            <a:ext cx="505968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average of the best in FIFA squad is: 29.45</a:t>
            </a:r>
            <a:endParaRPr lang="he-I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1954323"/>
      </p:ext>
    </p:extLst>
  </p:cSld>
  <p:clrMapOvr>
    <a:masterClrMapping/>
  </p:clrMapOvr>
  <p:transition spd="slow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תמונה שמכילה טבע, שמי הלילה&#10;&#10;התיאור נוצר באופן אוטומטי">
            <a:extLst>
              <a:ext uri="{FF2B5EF4-FFF2-40B4-BE49-F238E27FC236}">
                <a16:creationId xmlns:a16="http://schemas.microsoft.com/office/drawing/2014/main" id="{3271FB0B-CE8F-8069-78F6-B7163620701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65B30B8A-40B6-E74D-1A27-FB36417D2C6F}"/>
              </a:ext>
            </a:extLst>
          </p:cNvPr>
          <p:cNvSpPr txBox="1"/>
          <p:nvPr/>
        </p:nvSpPr>
        <p:spPr>
          <a:xfrm>
            <a:off x="1961965" y="1944210"/>
            <a:ext cx="8268070" cy="26212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</a:p>
          <a:p>
            <a:pPr algn="ctr" rtl="0"/>
            <a:endParaRPr lang="en-US" dirty="0"/>
          </a:p>
          <a:p>
            <a:pPr algn="ctr" rtl="0"/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our project we compared between top 5 leagues players in Europe, at the end we got the best 11 players considering their personality data.</a:t>
            </a:r>
            <a:b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Also we got the avg age of this players and it showed us which age has the best chance to be part of the team.</a:t>
            </a:r>
            <a:endParaRPr lang="he-I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08995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תמונה 4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601893F8-2B11-0612-C173-C4C26DE366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F8238F64-FDC2-06A9-F334-A74C1FD70511}"/>
              </a:ext>
            </a:extLst>
          </p:cNvPr>
          <p:cNvSpPr txBox="1"/>
          <p:nvPr/>
        </p:nvSpPr>
        <p:spPr>
          <a:xfrm>
            <a:off x="2051113" y="1126277"/>
            <a:ext cx="8086725" cy="4072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 rtl="0"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 rtl="0"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 rtl="0"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 rtl="0">
              <a:lnSpc>
                <a:spcPct val="150000"/>
              </a:lnSpc>
              <a:spcAft>
                <a:spcPts val="600"/>
              </a:spcAft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project will revolve around the football world – in the FIFA yearly squad.</a:t>
            </a:r>
            <a:b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wanted to take a world of data that we are interested in, and we went through a process to find the right research questions that intrigued us while we could learn something new from it with the tools we acquired in this course.</a:t>
            </a:r>
          </a:p>
        </p:txBody>
      </p:sp>
    </p:spTree>
    <p:extLst>
      <p:ext uri="{BB962C8B-B14F-4D97-AF65-F5344CB8AC3E}">
        <p14:creationId xmlns:p14="http://schemas.microsoft.com/office/powerpoint/2010/main" val="570108683"/>
      </p:ext>
    </p:extLst>
  </p:cSld>
  <p:clrMapOvr>
    <a:masterClrMapping/>
  </p:clrMapOvr>
  <p:transition spd="slow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01266DD4-DBB3-B324-5E48-2253E1DCD78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" y="-8658"/>
            <a:ext cx="12192001" cy="6866658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B016E1F3-386C-C621-FF04-F6D77E426827}"/>
              </a:ext>
            </a:extLst>
          </p:cNvPr>
          <p:cNvSpPr txBox="1"/>
          <p:nvPr/>
        </p:nvSpPr>
        <p:spPr>
          <a:xfrm rot="1335538">
            <a:off x="1843594" y="961393"/>
            <a:ext cx="8504808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Thank You ! </a:t>
            </a:r>
            <a:endParaRPr lang="he-IL" sz="40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80313FF2-28D8-ED50-21C8-6E828EE9BCD4}"/>
              </a:ext>
            </a:extLst>
          </p:cNvPr>
          <p:cNvSpPr txBox="1"/>
          <p:nvPr/>
        </p:nvSpPr>
        <p:spPr>
          <a:xfrm>
            <a:off x="-142043" y="6249880"/>
            <a:ext cx="451401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Omer Norman &amp; Yarin Rahamim</a:t>
            </a:r>
            <a:endParaRPr lang="he-IL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117110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תמונה 4" descr="תמונה שמכילה טקסט, דשא, חוץ&#10;&#10;התיאור נוצר באופן אוטומטי">
            <a:extLst>
              <a:ext uri="{FF2B5EF4-FFF2-40B4-BE49-F238E27FC236}">
                <a16:creationId xmlns:a16="http://schemas.microsoft.com/office/drawing/2014/main" id="{FB8C443A-388A-8B70-13CD-910C1D0AAD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8" r="4230"/>
          <a:stretch/>
        </p:blipFill>
        <p:spPr>
          <a:xfrm>
            <a:off x="-3048" y="-52643"/>
            <a:ext cx="12191980" cy="6856718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12CD0792-8593-7C6E-6363-CC04B00902A0}"/>
              </a:ext>
            </a:extLst>
          </p:cNvPr>
          <p:cNvSpPr txBox="1"/>
          <p:nvPr/>
        </p:nvSpPr>
        <p:spPr>
          <a:xfrm>
            <a:off x="1198240" y="2376640"/>
            <a:ext cx="9792471" cy="3171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l" rtl="0">
              <a:lnSpc>
                <a:spcPct val="15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Every year FIFA organization choses their best 11 players of the year. It combines ceremony and big luxury and everyone in the football world want to be part of it.</a:t>
            </a:r>
          </a:p>
          <a:p>
            <a:pPr algn="l" rtl="0">
              <a:lnSpc>
                <a:spcPct val="15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81B82F36-929D-0025-443A-C6A64391767E}"/>
              </a:ext>
            </a:extLst>
          </p:cNvPr>
          <p:cNvSpPr txBox="1"/>
          <p:nvPr/>
        </p:nvSpPr>
        <p:spPr>
          <a:xfrm>
            <a:off x="4512716" y="995040"/>
            <a:ext cx="316045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FIFA Yearly Squad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531711346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תמונה 4" descr="תמונה שמכילה גלגל, תובלה&#10;&#10;התיאור נוצר באופן אוטומטי">
            <a:extLst>
              <a:ext uri="{FF2B5EF4-FFF2-40B4-BE49-F238E27FC236}">
                <a16:creationId xmlns:a16="http://schemas.microsoft.com/office/drawing/2014/main" id="{557ECE4E-A9FA-A25B-B783-915D422A5E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9" b="16487"/>
          <a:stretch/>
        </p:blipFill>
        <p:spPr>
          <a:xfrm>
            <a:off x="2522358" y="0"/>
            <a:ext cx="9669642" cy="6857990"/>
          </a:xfrm>
          <a:prstGeom prst="rect">
            <a:avLst/>
          </a:prstGeom>
        </p:spPr>
      </p:pic>
      <p:sp>
        <p:nvSpPr>
          <p:cNvPr id="38" name="Rectangle 3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89C9CFB9-6D18-139E-72E4-84429E86D510}"/>
              </a:ext>
            </a:extLst>
          </p:cNvPr>
          <p:cNvSpPr txBox="1"/>
          <p:nvPr/>
        </p:nvSpPr>
        <p:spPr>
          <a:xfrm>
            <a:off x="-3051" y="2124781"/>
            <a:ext cx="4721733" cy="3541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 rtl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is the chance of players in the top 5 Europe leagues to be chosen to FIFA yearly squad?</a:t>
            </a:r>
          </a:p>
          <a:p>
            <a:pPr marL="342900" indent="-228600" algn="l" rtl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228600" algn="l" rtl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is the age with the biggest chance to be chosen?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F944BDDB-BA86-9AA9-E2A6-69589D60958B}"/>
              </a:ext>
            </a:extLst>
          </p:cNvPr>
          <p:cNvSpPr txBox="1"/>
          <p:nvPr/>
        </p:nvSpPr>
        <p:spPr>
          <a:xfrm>
            <a:off x="-1258610" y="1011384"/>
            <a:ext cx="495374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 Questions</a:t>
            </a:r>
            <a:endParaRPr lang="he-IL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531757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תמונה 4" descr="תמונה שמכילה טקסט, מפה&#10;&#10;התיאור נוצר באופן אוטומטי">
            <a:extLst>
              <a:ext uri="{FF2B5EF4-FFF2-40B4-BE49-F238E27FC236}">
                <a16:creationId xmlns:a16="http://schemas.microsoft.com/office/drawing/2014/main" id="{68991AA1-E8E6-37C4-7746-5600EA8C50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2" b="-1"/>
          <a:stretch/>
        </p:blipFill>
        <p:spPr>
          <a:xfrm>
            <a:off x="187388" y="198426"/>
            <a:ext cx="11823637" cy="6499784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F393B095-3FE6-811F-E1A3-893739B420B2}"/>
              </a:ext>
            </a:extLst>
          </p:cNvPr>
          <p:cNvSpPr txBox="1"/>
          <p:nvPr/>
        </p:nvSpPr>
        <p:spPr>
          <a:xfrm>
            <a:off x="1011866" y="1564335"/>
            <a:ext cx="10165218" cy="2588458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/>
          <a:p>
            <a:pPr algn="ctr" rtl="0">
              <a:lnSpc>
                <a:spcPct val="90000"/>
              </a:lnSpc>
              <a:spcAft>
                <a:spcPts val="600"/>
              </a:spcAft>
            </a:pPr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web</a:t>
            </a:r>
          </a:p>
          <a:p>
            <a:pPr algn="ctr" rtl="0">
              <a:lnSpc>
                <a:spcPct val="90000"/>
              </a:lnSpc>
              <a:spcAft>
                <a:spcPts val="600"/>
              </a:spcAft>
            </a:pPr>
            <a:endParaRPr lang="en-US" sz="9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 rtl="0">
              <a:lnSpc>
                <a:spcPct val="90000"/>
              </a:lnSpc>
              <a:spcAft>
                <a:spcPts val="600"/>
              </a:spcAft>
            </a:pPr>
            <a:endParaRPr lang="en-US" sz="2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 rtl="0">
              <a:lnSpc>
                <a:spcPct val="90000"/>
              </a:lnSpc>
              <a:spcAft>
                <a:spcPts val="600"/>
              </a:spcAft>
            </a:pPr>
            <a:endParaRPr lang="en-US" sz="26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72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got our data from:</a:t>
            </a:r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indent="-228600" algn="l" rtl="0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5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https://data.world</a:t>
            </a:r>
            <a:endParaRPr lang="en-US" sz="5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indent="-228600" algn="l" rtl="0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5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https://sofifa.com</a:t>
            </a:r>
            <a:endParaRPr lang="en-US" sz="5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indent="-228600" algn="l" rtl="0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5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https://www.wikipedia.org</a:t>
            </a:r>
            <a:endParaRPr lang="en-US" sz="5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indent="-228600" algn="l" rtl="0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5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libraries we used:</a:t>
            </a:r>
          </a:p>
          <a:p>
            <a:pPr algn="l" rtl="0">
              <a:lnSpc>
                <a:spcPct val="170000"/>
              </a:lnSpc>
              <a:spcAft>
                <a:spcPts val="600"/>
              </a:spcAft>
            </a:pPr>
            <a:r>
              <a:rPr lang="en-US" sz="5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Pandas, NumPy, seaborn, matplot, pylab, sklearn, PIL</a:t>
            </a:r>
          </a:p>
        </p:txBody>
      </p:sp>
    </p:spTree>
    <p:extLst>
      <p:ext uri="{BB962C8B-B14F-4D97-AF65-F5344CB8AC3E}">
        <p14:creationId xmlns:p14="http://schemas.microsoft.com/office/powerpoint/2010/main" val="4206619935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תמונה שמכילה טקסט, אור, שמי הלילה&#10;&#10;התיאור נוצר באופן אוטומטי">
            <a:extLst>
              <a:ext uri="{FF2B5EF4-FFF2-40B4-BE49-F238E27FC236}">
                <a16:creationId xmlns:a16="http://schemas.microsoft.com/office/drawing/2014/main" id="{086067D2-3EB4-39C2-F015-A2CAF635FA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B1953203-BFC2-76F4-F1C1-ABAEC140DD74}"/>
              </a:ext>
            </a:extLst>
          </p:cNvPr>
          <p:cNvSpPr txBox="1"/>
          <p:nvPr/>
        </p:nvSpPr>
        <p:spPr>
          <a:xfrm>
            <a:off x="3055167" y="673186"/>
            <a:ext cx="6081666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 Data include 17954 rows × 92 columns</a:t>
            </a:r>
            <a:b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Table:</a:t>
            </a:r>
            <a:endParaRPr lang="he-IL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תמונה 11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9E21A4D9-BE7E-0887-F8F6-B6436B532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637" y="1822195"/>
            <a:ext cx="9610725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48871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9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1">
            <a:extLst>
              <a:ext uri="{FF2B5EF4-FFF2-40B4-BE49-F238E27FC236}">
                <a16:creationId xmlns:a16="http://schemas.microsoft.com/office/drawing/2014/main" id="{2F36CA75-CFBF-4844-B719-8FE9EBADA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D4A84B9-E564-4DD0-97F8-DBF1C460C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02382E0-0A09-46AE-B955-B911CAFE7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DE75D4A-0965-4973-BE75-DECCAC9A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A599609-F5C2-4A0B-A992-913F814A6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pic>
        <p:nvPicPr>
          <p:cNvPr id="5" name="מציין מיקום תוכן 4" descr="תמונה שמכילה דשא, אצטדיון&#10;&#10;התיאור נוצר באופן אוטומטי">
            <a:extLst>
              <a:ext uri="{FF2B5EF4-FFF2-40B4-BE49-F238E27FC236}">
                <a16:creationId xmlns:a16="http://schemas.microsoft.com/office/drawing/2014/main" id="{0E538B72-EC39-94C4-6F71-A9B9A166E5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5708"/>
          <a:stretch/>
        </p:blipFill>
        <p:spPr>
          <a:xfrm>
            <a:off x="9" y="-2"/>
            <a:ext cx="12188932" cy="6857990"/>
          </a:xfrm>
          <a:prstGeom prst="rect">
            <a:avLst/>
          </a:prstGeom>
        </p:spPr>
      </p:pic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5F2421F4-BCDF-7BAB-340C-1A745F16F321}"/>
              </a:ext>
            </a:extLst>
          </p:cNvPr>
          <p:cNvSpPr txBox="1"/>
          <p:nvPr/>
        </p:nvSpPr>
        <p:spPr>
          <a:xfrm>
            <a:off x="1198240" y="189681"/>
            <a:ext cx="9792471" cy="3171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 rtl="0"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did we handle the data?</a:t>
            </a:r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Checked duplicates.</a:t>
            </a:r>
          </a:p>
          <a:p>
            <a:pPr marL="342900" indent="-3429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Removed columns that are not necessary.</a:t>
            </a:r>
          </a:p>
          <a:p>
            <a:pPr marL="342900" indent="-3429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Removed the players who play in Leagues with low level.</a:t>
            </a:r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Reputation (under 3).</a:t>
            </a:r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Removed the players who play in clubs with under 80 Rating (scale of clubs rating: 54-86).</a:t>
            </a:r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Removed the players under 80 Rating (scale of players rating: 48-94).</a:t>
            </a:r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Added 'Predicted Rating' column to data frame.</a:t>
            </a:r>
          </a:p>
        </p:txBody>
      </p:sp>
      <p:pic>
        <p:nvPicPr>
          <p:cNvPr id="3" name="תמונה 2" descr="תמונה שמכילה טקסט, לבן, צילום מסך&#10;&#10;התיאור נוצר באופן אוטומטי">
            <a:extLst>
              <a:ext uri="{FF2B5EF4-FFF2-40B4-BE49-F238E27FC236}">
                <a16:creationId xmlns:a16="http://schemas.microsoft.com/office/drawing/2014/main" id="{6ACB58CC-9BAA-D8C5-AA12-27051D25BD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140" y="3142695"/>
            <a:ext cx="9534617" cy="361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109614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36CA75-CFBF-4844-B719-8FE9EBADA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4A84B9-E564-4DD0-97F8-DBF1C460C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2382E0-0A09-46AE-B955-B911CAFE7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E75D4A-0965-4973-BE75-DECCAC9A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A599609-F5C2-4A0B-A992-913F814A6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pic>
        <p:nvPicPr>
          <p:cNvPr id="5" name="מציין מיקום תוכן 4" descr="תמונה שמכילה דשא, אצטדיון&#10;&#10;התיאור נוצר באופן אוטומטי">
            <a:extLst>
              <a:ext uri="{FF2B5EF4-FFF2-40B4-BE49-F238E27FC236}">
                <a16:creationId xmlns:a16="http://schemas.microsoft.com/office/drawing/2014/main" id="{0E538B72-EC39-94C4-6F71-A9B9A166E5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5708"/>
          <a:stretch/>
        </p:blipFill>
        <p:spPr>
          <a:xfrm>
            <a:off x="5414" y="10"/>
            <a:ext cx="12188932" cy="6857990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C9E91D7B-731A-0119-DC83-F4D2507FC722}"/>
              </a:ext>
            </a:extLst>
          </p:cNvPr>
          <p:cNvSpPr txBox="1"/>
          <p:nvPr/>
        </p:nvSpPr>
        <p:spPr>
          <a:xfrm>
            <a:off x="806879" y="2234958"/>
            <a:ext cx="10578241" cy="33313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 rtl="0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 Question #1</a:t>
            </a:r>
          </a:p>
          <a:p>
            <a:pPr algn="ctr" rtl="0">
              <a:lnSpc>
                <a:spcPct val="90000"/>
              </a:lnSpc>
              <a:spcAft>
                <a:spcPts val="600"/>
              </a:spcAft>
            </a:pPr>
            <a:endParaRPr lang="en-US" sz="2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 rtl="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is the chance of players in the top 5 Europe leagues to be chosen to FIFA yearly squad?</a:t>
            </a:r>
          </a:p>
        </p:txBody>
      </p:sp>
    </p:spTree>
    <p:extLst>
      <p:ext uri="{BB962C8B-B14F-4D97-AF65-F5344CB8AC3E}">
        <p14:creationId xmlns:p14="http://schemas.microsoft.com/office/powerpoint/2010/main" val="2757790894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36CA75-CFBF-4844-B719-8FE9EBADA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4A84B9-E564-4DD0-97F8-DBF1C460C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2382E0-0A09-46AE-B955-B911CAFE7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E75D4A-0965-4973-BE75-DECCAC9A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A599609-F5C2-4A0B-A992-913F814A6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pic>
        <p:nvPicPr>
          <p:cNvPr id="5" name="מציין מיקום תוכן 4" descr="תמונה שמכילה דשא, אצטדיון&#10;&#10;התיאור נוצר באופן אוטומטי">
            <a:extLst>
              <a:ext uri="{FF2B5EF4-FFF2-40B4-BE49-F238E27FC236}">
                <a16:creationId xmlns:a16="http://schemas.microsoft.com/office/drawing/2014/main" id="{0E538B72-EC39-94C4-6F71-A9B9A166E5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5708"/>
          <a:stretch/>
        </p:blipFill>
        <p:spPr>
          <a:xfrm>
            <a:off x="-2346" y="-2"/>
            <a:ext cx="12188932" cy="6857990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C9E91D7B-731A-0119-DC83-F4D2507FC722}"/>
              </a:ext>
            </a:extLst>
          </p:cNvPr>
          <p:cNvSpPr txBox="1"/>
          <p:nvPr/>
        </p:nvSpPr>
        <p:spPr>
          <a:xfrm>
            <a:off x="1111934" y="344237"/>
            <a:ext cx="10578241" cy="33313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 rtl="0"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- Linear Regression</a:t>
            </a:r>
          </a:p>
          <a:p>
            <a:pPr algn="ctr" rtl="0"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תמונה 2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AFFB5B17-B62B-5461-D6B8-109AD23ECB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28"/>
          <a:stretch/>
        </p:blipFill>
        <p:spPr>
          <a:xfrm>
            <a:off x="182965" y="2009920"/>
            <a:ext cx="5307401" cy="4688013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C5CA32B8-A3CF-9851-DFE1-011E1737C75D}"/>
              </a:ext>
            </a:extLst>
          </p:cNvPr>
          <p:cNvSpPr txBox="1"/>
          <p:nvPr/>
        </p:nvSpPr>
        <p:spPr>
          <a:xfrm>
            <a:off x="780463" y="1519903"/>
            <a:ext cx="379064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Split our data to train and test</a:t>
            </a:r>
            <a:endParaRPr lang="he-I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6C2AD9D8-0CBA-2C6E-CAAC-72B82EC47921}"/>
              </a:ext>
            </a:extLst>
          </p:cNvPr>
          <p:cNvSpPr txBox="1"/>
          <p:nvPr/>
        </p:nvSpPr>
        <p:spPr>
          <a:xfrm>
            <a:off x="6401055" y="1363577"/>
            <a:ext cx="619700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Prediction – r2 score, Correlation graph and Pearson Correlation Coefficient</a:t>
            </a:r>
            <a:endParaRPr lang="he-I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F10098F5-F3DF-8452-DBEE-20D1407FDA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037" t="6223" r="50564"/>
          <a:stretch/>
        </p:blipFill>
        <p:spPr>
          <a:xfrm>
            <a:off x="6843911" y="2009920"/>
            <a:ext cx="5311291" cy="468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51151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484</Words>
  <Application>Microsoft Office PowerPoint</Application>
  <PresentationFormat>מסך רחב</PresentationFormat>
  <Paragraphs>77</Paragraphs>
  <Slides>20</Slides>
  <Notes>3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Copperplate Gothic Bold</vt:lpstr>
      <vt:lpstr>Tahoma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Yarin Rahamim</dc:creator>
  <cp:lastModifiedBy>Yarin Rahamim</cp:lastModifiedBy>
  <cp:revision>32</cp:revision>
  <dcterms:created xsi:type="dcterms:W3CDTF">2022-06-26T07:46:01Z</dcterms:created>
  <dcterms:modified xsi:type="dcterms:W3CDTF">2022-06-27T19:39:34Z</dcterms:modified>
</cp:coreProperties>
</file>